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70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9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aunces Extra Bold" panose="020B0604020202020204" charset="0"/>
      <p:regular r:id="rId22"/>
    </p:embeddedFont>
    <p:embeddedFont>
      <p:font typeface="Nobile" panose="020B0604020202020204" charset="0"/>
      <p:regular r:id="rId23"/>
    </p:embeddedFont>
    <p:embeddedFont>
      <p:font typeface="Nunito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94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20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9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3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1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36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Webpage Phishing Detector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513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year project progress update by Lerotholi koai and Thato Lekhehle.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Supervised by Mr Balone Ndaba.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17377" y="6288643"/>
            <a:ext cx="11572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TL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1625"/>
            <a:ext cx="7223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Incremental Prototyping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4572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 uses an incremental prototyping model. Each increment adds functionality to the system. This allows for continuous testing and feedback.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25" y="2309813"/>
            <a:ext cx="10468795" cy="5166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697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Tools and Technologies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13378"/>
            <a:ext cx="3645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Programming Languages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Python: URL analysis, machine learning.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JavaScript: Browser extension development.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Scikit-learn: Training phishing detection model.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 &amp; Numpy: Data preprocessing.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3213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Development Tools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Jupyter Notebook: Prototyping ML models.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Flask API: Integrating ML model.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Database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MySQL: Storing URLs, user reports, training data.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85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Conceptual Design</a:t>
            </a: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1615440"/>
            <a:ext cx="11367730" cy="618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3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System Design</a:t>
            </a: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55" y="1683933"/>
            <a:ext cx="9965650" cy="6060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3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Project Timeline</a:t>
            </a: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4000500"/>
            <a:ext cx="1333500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7" y="2240280"/>
            <a:ext cx="13377533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3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2542" y="3385423"/>
            <a:ext cx="6697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3B4540"/>
                </a:solidFill>
                <a:latin typeface="Nunito" panose="00000500000000000000" pitchFamily="2" charset="0"/>
              </a:rPr>
              <a:t>Demonstration</a:t>
            </a:r>
            <a:endParaRPr lang="en-US" sz="8000" dirty="0">
              <a:latin typeface="Nunito" panose="000005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0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032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Presentation Outline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9335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1358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5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262991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907256" y="2757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2704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Review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319420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33004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3215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Requirements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3790" y="37979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38404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5" y="3797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Methodology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824270" y="44075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1" name="Text 14"/>
          <p:cNvSpPr/>
          <p:nvPr/>
        </p:nvSpPr>
        <p:spPr>
          <a:xfrm>
            <a:off x="909340" y="44500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5</a:t>
            </a:r>
            <a:endParaRPr lang="en-US" sz="2650" dirty="0"/>
          </a:p>
        </p:txBody>
      </p:sp>
      <p:sp>
        <p:nvSpPr>
          <p:cNvPr id="22" name="Shape 13"/>
          <p:cNvSpPr/>
          <p:nvPr/>
        </p:nvSpPr>
        <p:spPr>
          <a:xfrm>
            <a:off x="839510" y="49714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3" name="Text 14"/>
          <p:cNvSpPr/>
          <p:nvPr/>
        </p:nvSpPr>
        <p:spPr>
          <a:xfrm>
            <a:off x="924580" y="50139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6</a:t>
            </a:r>
            <a:endParaRPr lang="en-US" sz="2650" dirty="0"/>
          </a:p>
        </p:txBody>
      </p:sp>
      <p:sp>
        <p:nvSpPr>
          <p:cNvPr id="24" name="Shape 13"/>
          <p:cNvSpPr/>
          <p:nvPr/>
        </p:nvSpPr>
        <p:spPr>
          <a:xfrm>
            <a:off x="869990" y="55048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5" name="Text 14"/>
          <p:cNvSpPr/>
          <p:nvPr/>
        </p:nvSpPr>
        <p:spPr>
          <a:xfrm>
            <a:off x="955060" y="55473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7</a:t>
            </a:r>
            <a:endParaRPr lang="en-US" sz="2650" dirty="0"/>
          </a:p>
        </p:txBody>
      </p:sp>
      <p:sp>
        <p:nvSpPr>
          <p:cNvPr id="26" name="Shape 13"/>
          <p:cNvSpPr/>
          <p:nvPr/>
        </p:nvSpPr>
        <p:spPr>
          <a:xfrm>
            <a:off x="900470" y="606873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7" name="Text 14"/>
          <p:cNvSpPr/>
          <p:nvPr/>
        </p:nvSpPr>
        <p:spPr>
          <a:xfrm>
            <a:off x="985540" y="61112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8</a:t>
            </a:r>
            <a:endParaRPr lang="en-US" sz="2650" dirty="0"/>
          </a:p>
        </p:txBody>
      </p:sp>
      <p:sp>
        <p:nvSpPr>
          <p:cNvPr id="28" name="Shape 13"/>
          <p:cNvSpPr/>
          <p:nvPr/>
        </p:nvSpPr>
        <p:spPr>
          <a:xfrm>
            <a:off x="915710" y="666309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9" name="Text 14"/>
          <p:cNvSpPr/>
          <p:nvPr/>
        </p:nvSpPr>
        <p:spPr>
          <a:xfrm>
            <a:off x="1000780" y="67056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9</a:t>
            </a:r>
            <a:endParaRPr lang="en-US" sz="2650" dirty="0"/>
          </a:p>
        </p:txBody>
      </p:sp>
      <p:sp>
        <p:nvSpPr>
          <p:cNvPr id="30" name="Shape 13"/>
          <p:cNvSpPr/>
          <p:nvPr/>
        </p:nvSpPr>
        <p:spPr>
          <a:xfrm>
            <a:off x="915710" y="721173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31" name="Text 14"/>
          <p:cNvSpPr/>
          <p:nvPr/>
        </p:nvSpPr>
        <p:spPr>
          <a:xfrm>
            <a:off x="1000780" y="72542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10</a:t>
            </a:r>
            <a:endParaRPr lang="en-US" sz="2650" dirty="0"/>
          </a:p>
        </p:txBody>
      </p:sp>
      <p:sp>
        <p:nvSpPr>
          <p:cNvPr id="32" name="Text 15"/>
          <p:cNvSpPr/>
          <p:nvPr/>
        </p:nvSpPr>
        <p:spPr>
          <a:xfrm>
            <a:off x="1530905" y="4380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Tools and Technologies</a:t>
            </a:r>
            <a:endParaRPr lang="en-US" sz="2400" dirty="0"/>
          </a:p>
        </p:txBody>
      </p:sp>
      <p:sp>
        <p:nvSpPr>
          <p:cNvPr id="33" name="Text 15"/>
          <p:cNvSpPr/>
          <p:nvPr/>
        </p:nvSpPr>
        <p:spPr>
          <a:xfrm>
            <a:off x="1530904" y="5013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Project Schedule Update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4" name="Text 15"/>
          <p:cNvSpPr/>
          <p:nvPr/>
        </p:nvSpPr>
        <p:spPr>
          <a:xfrm>
            <a:off x="1530906" y="5566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Conceptual Design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5" name="Text 15"/>
          <p:cNvSpPr/>
          <p:nvPr/>
        </p:nvSpPr>
        <p:spPr>
          <a:xfrm>
            <a:off x="1530905" y="617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System Design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6" name="Text 15"/>
          <p:cNvSpPr/>
          <p:nvPr/>
        </p:nvSpPr>
        <p:spPr>
          <a:xfrm>
            <a:off x="1532395" y="6752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Demonstration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7" name="Text 15"/>
          <p:cNvSpPr/>
          <p:nvPr/>
        </p:nvSpPr>
        <p:spPr>
          <a:xfrm>
            <a:off x="1532395" y="7227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Summary</a:t>
            </a:r>
            <a:endParaRPr lang="en-US" sz="2200" dirty="0">
              <a:latin typeface="Nunito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6870" y="362443"/>
            <a:ext cx="7556421" cy="84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B4540"/>
                </a:solidFill>
                <a:latin typeface="Nunito" panose="00000500000000000000" pitchFamily="2" charset="0"/>
              </a:rPr>
              <a:t>Introduction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b="1" dirty="0">
              <a:solidFill>
                <a:srgbClr val="3B4540"/>
              </a:solidFill>
              <a:latin typeface="Nunito" panose="00000500000000000000" pitchFamily="2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627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5657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Internet reliance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546997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Users increasingly dependent on online services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2627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5657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Cybercrime Risks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546997"/>
            <a:ext cx="2292072" cy="274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The growing online presence has led to a rise  in cybercrimes, with phishing attacks being one of the most damaging types.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2627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5657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Phishing Definition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8" y="4546997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Phishing is a type of social engineering attack where malicious actors create  deceptive websites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386869" y="1440085"/>
            <a:ext cx="7556421" cy="84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Theoretical Background</a:t>
            </a:r>
            <a:endParaRPr lang="en-US" sz="4450" dirty="0">
              <a:latin typeface="Nunito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697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Problem Statement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2788920"/>
            <a:ext cx="13836611" cy="99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</a:rPr>
              <a:t>Traditional defense mechanisms such as URL blacklists or basic browser security alerts are often insufficient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</a:rPr>
              <a:t>because: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13282428" cy="65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Phishing sites can appear extremely similar to legitimate websites, often using slight variations in URLs.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88" y="4802445"/>
            <a:ext cx="13282430" cy="65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sites are often short-lived, making blacklist updates slow and ineffective.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12755955" cy="56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may not always be knowledgeable enough to identify phishing attempts.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36151"/>
            <a:ext cx="7318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Proposed Solution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161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Real-time Detection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browser extension to identify fraudulent websites.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84535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205692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URL Analysis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5692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URL patterns for signs of phishing..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86643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309324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09324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algorithms to classify websites as phishing or legitimate.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379607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402288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Blacklist Integration</a:t>
            </a:r>
          </a:p>
        </p:txBody>
      </p:sp>
      <p:sp>
        <p:nvSpPr>
          <p:cNvPr id="15" name="Text 12"/>
          <p:cNvSpPr/>
          <p:nvPr/>
        </p:nvSpPr>
        <p:spPr>
          <a:xfrm>
            <a:off x="402288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updated list of known legitimate sites.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6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697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Aims and Objective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13378"/>
            <a:ext cx="3645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</a:rPr>
              <a:t>Aims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detection.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8" y="45343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protection.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89" y="52261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Reliable detection.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Cyber security awareness.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3213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</a:rPr>
              <a:t>Objectives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URL Pattern Analysis.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0" y="45191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Detection.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Known Phishing site Detection.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2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7318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Review of Prior Feedback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161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Accuracy in Detection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Testing and making accurate detections.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Project Uniqueness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Highlighting the unique aspects of the project.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SSL Certificates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legitimate websites without SSL certificates.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Instance of Use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Demonstrating practical application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318"/>
            <a:ext cx="477095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Functional Requirements</a:t>
            </a:r>
            <a:endParaRPr lang="en-US" sz="2900" dirty="0">
              <a:latin typeface="Nunito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081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55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URL Analysis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52005" y="407431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URLs for suspicious patterns.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927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4010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52005" y="495883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Classifying URLs using machine learning models.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72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461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Real-time Alerts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52005" y="584334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Alerting users in real-time.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61735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913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User Reporting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52005" y="6727865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users to report suspicious sites.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734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Non-Functional Requirements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Performance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968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rapid detection and minimal latency.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Scalability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202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Handling increased data and user load.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Reliability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4663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Maintaining consistent and dependable operation.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449</Words>
  <Application>Microsoft Office PowerPoint</Application>
  <PresentationFormat>Custom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Fraunces Extra Bold</vt:lpstr>
      <vt:lpstr>Calibri</vt:lpstr>
      <vt:lpstr>Arial</vt:lpstr>
      <vt:lpstr>Nobile Medium</vt:lpstr>
      <vt:lpstr>Nunito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19</cp:revision>
  <dcterms:created xsi:type="dcterms:W3CDTF">2025-03-20T21:13:31Z</dcterms:created>
  <dcterms:modified xsi:type="dcterms:W3CDTF">2025-03-21T06:25:20Z</dcterms:modified>
</cp:coreProperties>
</file>